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917" autoAdjust="0"/>
  </p:normalViewPr>
  <p:slideViewPr>
    <p:cSldViewPr snapToGrid="0">
      <p:cViewPr>
        <p:scale>
          <a:sx n="128" d="100"/>
          <a:sy n="128" d="100"/>
        </p:scale>
        <p:origin x="-294" y="-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4104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Голос за кадром:	 </a:t>
            </a:r>
            <a:r>
              <a:rPr lang="ru"/>
              <a:t>	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/>
              <a:t>Мышление — это высшая форма познавательной деятельности человека, социально обусловленный психический процесс опосредованного и обобщенного отражения действительности, процесс поисков и открытия существенно нового.	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/>
              <a:t>Если выразиться короче, то можно сказать, что мышление — это психический познавательный процесс отражения существенных связей и отношений предметов и явлений объективного мира.	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/>
              <a:t>На основании мышления человек, познавая мир, может связывать воедино отдельные события и явления логическими связями. При этом он обобщает результаты чувственного опыта, отражает общие свойства вещей. На этой обобщенной основе человек решает конкретные познавательные задачи.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71f160271c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71f160271c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Как и все психические процессы мышление представляет собой деятельность мозга. Это сложная аналитико-синтетическая деятельность, осуществляемая совместной работой обеих сигнальных систем. При этом, как отмечают ученые,  ведущую роль играет вторая сигнальная система.</a:t>
            </a:r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215f1d8c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215f1d8c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Голос за кадром: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Мышление нам необходимо для того, чтобы устанавливать всеобщие взаимосвязи, понимать сущность конкретного явления как разновидности определенного класса явлений, обобщать свойства однородной группы явлений и т.д.</a:t>
            </a:r>
            <a:endParaRPr sz="14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1f160271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1f160271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В кадре: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Мышление дает ответ на такие вопросы, которые нельзя разрешить путем непосредственного, чувственного отражения. Благодаря мышлению человек правильно ориентируется в окружающем мире, используя ранее полученные обобщения в новой, конкретной обстановке.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Главными особенностями протекания процесса мышления являются: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ru" sz="1400">
                <a:solidFill>
                  <a:schemeClr val="dk1"/>
                </a:solidFill>
              </a:rPr>
              <a:t>Обобщенное и опосредованное отражение действительности.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ru" sz="1400">
                <a:solidFill>
                  <a:schemeClr val="dk1"/>
                </a:solidFill>
              </a:rPr>
              <a:t>Связь с практической деятельностью.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ru" sz="1400">
                <a:solidFill>
                  <a:schemeClr val="dk1"/>
                </a:solidFill>
              </a:rPr>
              <a:t>Неразрывная связь с речью.</a:t>
            </a:r>
            <a:endParaRPr sz="140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ru" sz="1400">
                <a:solidFill>
                  <a:schemeClr val="dk1"/>
                </a:solidFill>
              </a:rPr>
              <a:t>Наличие проблемной ситуации и отсутствие готового ответа.	 	 	 	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</a:rPr>
              <a:t>Обобщенное отражение действительности означает, что в процессе мышления мы обращаемся к тому общему, что объединяет сходный ряд предметов и явлений. Например, когда мы говорим о мебели, то подразумеваем под этим словом столы, стулья, диваны, кресла, шкафы и т. д.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</a:rPr>
              <a:t>Опосредованное отражение действительности можно увидеть на примере арифметической задачи на сложение нескольких яблок или на определение скорости двух поездов, движущихся навстречу друг другу. «Яблоки», «поезда» — это лишь символы, условные образы, за которыми вовсе не должны стоять конкретные фрукты или составы.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</a:rPr>
              <a:t>Мышление возникает на основе практической деятельности, из чувственного познания, но выходит далеко за его пределы. В свою очередь, его правильность проверяется в ходе практики.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</a:rPr>
              <a:t>Мышление неразрывно связано с речью. Оно оперирует понятиями, которые по своей форме являются словами, а по сути — результатом мыслительных операций. В свою очередь, в результате мышления может происходить уточнение словесных понятий.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</a:rPr>
              <a:t>Мышление имеет место только тогда, когда имеется проблемная ситуация. Если же можно обойтись старыми способами действия, то мышление не требуется.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7215f1d8c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7215f1d8cd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	 	 	 	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Голос за кадром:</a:t>
            </a:r>
            <a:endParaRPr sz="1400"/>
          </a:p>
          <a:p>
            <a:pPr marL="0" lvl="0" indent="0" algn="just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По мере развития психики человека в процессе его социализации основной способ его мышления постепенно меняется от конкретного к более абстрактному, от внешнего, предметного к внутреннему.	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Первый способ мышления ребенка — наглядно-действенное мышление (в возрасте от 1 до 3 лет), то есть мышление в виде практических действий. Маленькие дети познают окружающий мир и делают первые выводы о его устройстве, пробуя предметы руками, разбирая их и ломая.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Следующая ступень — наглядно-образное, то есть мышление в виде наглядных образов и представлений (зрительных, слуховых, тактильных). Оно наиболее развито в возрасте от 4 до 7 лет, но сохраняется и у взрослых людей. Это мышление опирается на практическую реальность, но уже может создавать и хранить образы, не имеющие прямого аналога в ощущениях (например, сказочные персонажи).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Абстрактно-логическое (отвлеченное или понятийное) мышление работает в форме отвлеченных понятий, символов и цифр. В этом случае человек оперирует понятиями, не имея дела с опытом, полученным при помощи органов чувств. Например, термины этики «справедливость» и «совесть», математические термины «степень» и «производная», экономические термины «баланс» или «прибыль» являются абстрактными понятиями и не могут восприниматься непосредственно органами чувств человека.	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Помимо классификации мышления по форме, существуют и иные способы выделения отдельных видов мышления. Они могут различаться по степени развернутости, по характеру решаемых задач, по степени новизны и оригинальности. Эти виды мышления отображены на схеме.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Теоретическое -это	мышление на основе теоретических рассуждений и умозаключений, это познание законов и правил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Практическое	 - мышление на основе суждений и умозаключений, основанных на решении практических задач. Основная задача практического мышления — разработка средств практического преобразования действительности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Дискурсивное (аналитическое)	- мышление, опосредованное логикой рассуждений, а не восприятия. Аналитическое мышление развернуто во времени, имеет четко выраженные этапы, представлено в сознании самого мыслящего человека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Интуитивное -	мышление на основе непосредственных чувственных восприятий и непосредственного отражения воздействий предметов и явлений объективного мира. Интуитивное мышление характеризуется быстротой протекания, отсутствием четко выраженных этапов, является минимально осознанным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Репродуктивное  -	мышление на основе образов и представлений, почерпнутых из каких-то определенных источников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Продуктивное -	мышление на основе творческого воображения.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71f160271c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71f160271c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В кадре: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Перечислим основные качества мышления 	 	 	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Быстрота	- это способность находить правильные решения в условиях дефицита времени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Гибкость	- это умение изменять намеченный план действий, при изменении обстановки или изменении критериев правильного решения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Глубина -	это степень проникновения в сущность изучаемого явления, способность выявлять существенные логические связи между компонентами задачи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Комплексный характер - это оптимальное сочетание абстрактно-логического и образного мышления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Критичность -	способность находить недостатки в собственном мыслительном процессе или способность адекватно реагировать на критику своего мышления со стороны.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Самостоятельность- 	умение собственными силами разглядеть проблемную ситуацию и разрешить ее своим оригинальным способом, не поддаваясь влиянию стереотипов и авторитетов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Целенаправленность	- способность не отклоняться в сторону от намеченной цели в процессе мышления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Широта мышления	-это способность интегрировать знания из различных областей человеческой деятельности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Интуитивный характер -способность решать задачи при недостатке исходных данных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Экономичность	- это число логических ходов (рассуждений), посредством которых усваивается новая закономерность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/>
              <a:t>Эти качества в разной степени присутствуют у различных людей и в разной степени важны при решении различных проблемных ситуаций. Какие-то из этих качеств более значимы при решении теоретических задач, какие-то — при решении практических вопросов.</a:t>
            </a: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1f160271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1f160271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Голос за кадром: 	 	 	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Основными формами мышления являются понятия, суждения и умозаключения.	 	 	 </a:t>
            </a:r>
            <a:r>
              <a:rPr lang="ru"/>
              <a:t>	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Понятие — мысль, в которой отражаются общие, существенные признаки предметов и явлений.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Содержание понятий раскрывается в суждениях.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Суждение — есть отражение связей между предметами и явлениями или между их свойствами и признаками.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Из двух или более суждений можно построить следующую по сложности форму мышления — умозаключение.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Известны три основных вида умозаключения: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Индуктивным называется такое умозаключение, в котором рассуждение идет от единичных фактов к общему выводу.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Дедуктивным называется такое умозаключение, в котором рассуждение осуществляется в обратном порядке индукции, то есть от общих фактов к единичному выводу.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400"/>
              <a:t>Аналогией называется такое умозаключение, в котором вывод делается на основании частичного сходства между явлениями, без достаточного исследования всех условий.</a:t>
            </a: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26902af0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26902af05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Голос за кадром: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Основными мыслительными операциями  являются: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Анализ - мысленное расчленение предмета, явления, ситуации и выявление составляющих элементов, частей, моментов, сторон.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Синтез-  мысленное соотнесение, сопоставление, установление связи между различными элементами.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Абстракция - отвлечение существенных свойств предмета от несущественных 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Сравнение - мысленное соотнесение каких-либо объектов и выделение в них общего или различного.</a:t>
            </a: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Обобщение</a:t>
            </a:r>
            <a:r>
              <a:rPr lang="ru"/>
              <a:t> - </a:t>
            </a:r>
            <a:r>
              <a:rPr lang="ru" sz="1400">
                <a:solidFill>
                  <a:schemeClr val="dk1"/>
                </a:solidFill>
              </a:rPr>
              <a:t>мысленное соотнесение и выделение общего в двух или нескольких различных явлениях или ситуациях.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1f160271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71f160271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В кадре: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Мышление возникает в связи с решением проблемы; условием его возникновения является </a:t>
            </a:r>
            <a:r>
              <a:rPr lang="ru" sz="1400" i="1">
                <a:solidFill>
                  <a:schemeClr val="dk1"/>
                </a:solidFill>
              </a:rPr>
              <a:t>проблемная ситуация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- как обстоятельство, при котором человек встречается с чем-то новым, непонятным с точки зрения имеющихся знаний. Основным механизмом мышления, его общей закономерностью является </a:t>
            </a:r>
            <a:r>
              <a:rPr lang="ru" sz="1400" i="1">
                <a:solidFill>
                  <a:schemeClr val="dk1"/>
                </a:solidFill>
              </a:rPr>
              <a:t>анализ через синтез</a:t>
            </a:r>
            <a:r>
              <a:rPr lang="ru" sz="1400">
                <a:solidFill>
                  <a:schemeClr val="dk1"/>
                </a:solidFill>
              </a:rPr>
              <a:t>: выделение новых свойств в объекте (анализ) через соотнесение его (синтез) с другими объектами. 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i="1">
                <a:solidFill>
                  <a:schemeClr val="dk1"/>
                </a:solidFill>
              </a:rPr>
              <a:t>Требование обоснованности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мышления обусловлено фундаментальным свойством материальной действительности: каждый факт, каждое явление подготавливаются предшествующими фактами и явлениями. 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i="1">
                <a:solidFill>
                  <a:schemeClr val="dk1"/>
                </a:solidFill>
              </a:rPr>
              <a:t>Селективность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(от латинского «выбор, отбор») - способность интеллекта отбирать необходимые для данной ситуации знания, мобилизовать их на решение проблемы, минуя механический перебор всех возможных вариантов (что характерно для ЭВМ).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i="1">
                <a:solidFill>
                  <a:schemeClr val="dk1"/>
                </a:solidFill>
              </a:rPr>
              <a:t>Антиципация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(от латинского «предвосхищение») означает предвосхищение событий. Человек способен предвидеть развитие событий, прогнозировать их исход, схематически представлять наиболее вероятностные исходы своих действий. 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Прогнозирование событий - одна из основных функций психики человека. 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i="1">
                <a:solidFill>
                  <a:schemeClr val="dk1"/>
                </a:solidFill>
              </a:rPr>
              <a:t>Рефлексивность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(от латинского «отражение»). Человек постоянно отражает ход своего мышления, критически его оценивает, вырабатывает критерии самооценки, также происходит взаимоотражение партнёров по общению.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i="1">
                <a:solidFill>
                  <a:schemeClr val="dk1"/>
                </a:solidFill>
              </a:rPr>
              <a:t>Структурность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- поэтапная организация мыслительного процесса.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Мышление органично связано с речью</a:t>
            </a:r>
            <a:r>
              <a:rPr lang="ru">
                <a:solidFill>
                  <a:schemeClr val="dk1"/>
                </a:solidFill>
              </a:rPr>
              <a:t> </a:t>
            </a:r>
            <a:r>
              <a:rPr lang="ru" sz="1400">
                <a:solidFill>
                  <a:schemeClr val="dk1"/>
                </a:solidFill>
              </a:rPr>
              <a:t>и языком. Их возникно­вение и развитие знаменуют собой появление новой особой фор­мы отражения действительности и управления ею.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Мышление дает возможность познать глубинную сущность объективного мира, законы его существования.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	Мышление позволяет предвидеть будущее, оперировать с потенциально возможным, планировать практическую деятельность.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>
                <a:solidFill>
                  <a:schemeClr val="dk1"/>
                </a:solidFill>
              </a:rPr>
              <a:t>	Мышление – активная функция интеллекта, иначе говоря, интеллект в действии.</a:t>
            </a:r>
            <a:endParaRPr sz="1400">
              <a:solidFill>
                <a:schemeClr val="dk1"/>
              </a:solidFill>
            </a:endParaRPr>
          </a:p>
          <a:p>
            <a:pPr marL="0" lvl="0" indent="0" algn="just" rtl="0">
              <a:lnSpc>
                <a:spcPct val="13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/>
              <a:t>СОБСТВЕННО  ПОЗНАВАТЕЛЬНЫЕ</a:t>
            </a:r>
            <a:endParaRPr sz="3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/>
              <a:t>(СПЕЦИФИЧЕСКИЕ) ПРОЦЕССЫ</a:t>
            </a:r>
            <a:endParaRPr sz="36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     </a:t>
            </a:r>
            <a:r>
              <a:rPr lang="ru" sz="3600" b="1">
                <a:solidFill>
                  <a:srgbClr val="000000"/>
                </a:solidFill>
              </a:rPr>
              <a:t>МЫШЛЕНИЕ</a:t>
            </a:r>
            <a:endParaRPr sz="3600" b="1">
              <a:solidFill>
                <a:srgbClr val="000000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8043" y="2028125"/>
            <a:ext cx="4985957" cy="301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ctrTitle"/>
          </p:nvPr>
        </p:nvSpPr>
        <p:spPr>
          <a:xfrm>
            <a:off x="311700" y="546750"/>
            <a:ext cx="8520600" cy="157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Физиологическая основа</a:t>
            </a: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13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</a:rPr>
              <a:t>Это сложная аналитико-синтетическая деятельность, осуществляемая совместной работой обеих сигнальных систем.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/>
          <p:nvPr/>
        </p:nvSpPr>
        <p:spPr>
          <a:xfrm>
            <a:off x="-2167300" y="183150"/>
            <a:ext cx="7338300" cy="8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863" y="347663"/>
            <a:ext cx="8296275" cy="444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	 	 	 	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Главными особенностями протекания процесса мышления являются: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317925"/>
            <a:ext cx="8520600" cy="16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ru">
                <a:solidFill>
                  <a:srgbClr val="000000"/>
                </a:solidFill>
              </a:rPr>
              <a:t>Обобщенное и опосредованное отражение действительности.</a:t>
            </a:r>
            <a:endParaRPr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ru">
                <a:solidFill>
                  <a:srgbClr val="000000"/>
                </a:solidFill>
              </a:rPr>
              <a:t>Связь с практической деятельностью.</a:t>
            </a:r>
            <a:endParaRPr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ru">
                <a:solidFill>
                  <a:srgbClr val="000000"/>
                </a:solidFill>
              </a:rPr>
              <a:t>Неразрывная связь с речью.</a:t>
            </a:r>
            <a:endParaRPr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ru">
                <a:solidFill>
                  <a:srgbClr val="000000"/>
                </a:solidFill>
              </a:rPr>
              <a:t>Наличие проблемной ситуации и отсутствие готового ответа.</a:t>
            </a: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600" y="0"/>
            <a:ext cx="85206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311700" y="2267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КАЧЕСТВА (СВОЙСТВА) МЫШЛЕНИЯ</a:t>
            </a:r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407200" y="799450"/>
            <a:ext cx="8520600" cy="43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Быстрота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Гибкость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Глубина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Комплексный характер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Критичность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Самостоятельность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Целенаправленность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Широта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Интуитивный характер	 	 	 	</a:t>
            </a:r>
            <a:endParaRPr sz="2400" b="1">
              <a:solidFill>
                <a:srgbClr val="000000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ru" sz="2400" b="1">
                <a:solidFill>
                  <a:srgbClr val="000000"/>
                </a:solidFill>
              </a:rPr>
              <a:t>Экономичность</a:t>
            </a:r>
            <a:endParaRPr sz="2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801" y="0"/>
            <a:ext cx="717487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8583" y="0"/>
            <a:ext cx="722683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1"/>
          </p:nvPr>
        </p:nvSpPr>
        <p:spPr>
          <a:xfrm>
            <a:off x="497900" y="1600700"/>
            <a:ext cx="8374500" cy="29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800">
                <a:solidFill>
                  <a:schemeClr val="dk1"/>
                </a:solidFill>
              </a:rPr>
              <a:t>Мышление - фундаментальная способность человека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Microsoft Office PowerPoint</Application>
  <PresentationFormat>Экран (16:9)</PresentationFormat>
  <Paragraphs>120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Simple Light</vt:lpstr>
      <vt:lpstr>СОБСТВЕННО  ПОЗНАВАТЕЛЬНЫЕ (СПЕЦИФИЧЕСКИЕ) ПРОЦЕССЫ </vt:lpstr>
      <vt:lpstr>Физиологическая основа</vt:lpstr>
      <vt:lpstr>Презентация PowerPoint</vt:lpstr>
      <vt:lpstr>        Главными особенностями протекания процесса мышления являются: </vt:lpstr>
      <vt:lpstr>Презентация PowerPoint</vt:lpstr>
      <vt:lpstr>КАЧЕСТВА (СВОЙСТВА) МЫШЛЕНИЯ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СОБСТВЕННО  ПОЗНАВАТЕЛЬНЫЕ (СПЕЦИФИЧЕСКИЕ) ПРОЦЕССЫ</dc:title>
  <dc:creator>_ _</dc:creator>
  <cp:lastModifiedBy>User</cp:lastModifiedBy>
  <cp:revision>2</cp:revision>
  <dcterms:modified xsi:type="dcterms:W3CDTF">2021-05-01T15:43:05Z</dcterms:modified>
</cp:coreProperties>
</file>